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+XJfOtVJ50J6hXFo0m5WCn+fd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68" autoAdjust="0"/>
  </p:normalViewPr>
  <p:slideViewPr>
    <p:cSldViewPr snapToGrid="0">
      <p:cViewPr varScale="1">
        <p:scale>
          <a:sx n="55" d="100"/>
          <a:sy n="55" d="100"/>
        </p:scale>
        <p:origin x="658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49" name="Google Shape;249;p1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4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65" name="Google Shape;265;p14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SDG'z zijn door de VN in het leven geroepen en zijn een gemeenschappelijke taal om uit te leggen wat duurzaamheid inhoudt</a:t>
            </a: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ashboards.sdgindex.org/map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-214922" y="7566688"/>
            <a:ext cx="3086112" cy="3230763"/>
            <a:chOff x="0" y="-38100"/>
            <a:chExt cx="812800" cy="850900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112845" cy="676893"/>
            </a:xfrm>
            <a:custGeom>
              <a:avLst/>
              <a:gdLst/>
              <a:ahLst/>
              <a:cxnLst/>
              <a:rect l="l" t="t" r="r" b="b"/>
              <a:pathLst>
                <a:path w="112845" h="676893" extrusionOk="0">
                  <a:moveTo>
                    <a:pt x="0" y="0"/>
                  </a:moveTo>
                  <a:lnTo>
                    <a:pt x="112845" y="0"/>
                  </a:lnTo>
                  <a:lnTo>
                    <a:pt x="112845" y="676893"/>
                  </a:lnTo>
                  <a:lnTo>
                    <a:pt x="0" y="676893"/>
                  </a:lnTo>
                  <a:close/>
                </a:path>
              </a:pathLst>
            </a:custGeom>
            <a:solidFill>
              <a:srgbClr val="E0147F"/>
            </a:solidFill>
            <a:ln>
              <a:noFill/>
            </a:ln>
          </p:spPr>
        </p:sp>
        <p:sp>
          <p:nvSpPr>
            <p:cNvPr id="90" name="Google Shape;90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>
            <a:off x="-96920" y="2430495"/>
            <a:ext cx="3086100" cy="3230762"/>
            <a:chOff x="0" y="-38100"/>
            <a:chExt cx="812800" cy="850900"/>
          </a:xfrm>
        </p:grpSpPr>
        <p:sp>
          <p:nvSpPr>
            <p:cNvPr id="92" name="Google Shape;92;p1"/>
            <p:cNvSpPr/>
            <p:nvPr/>
          </p:nvSpPr>
          <p:spPr>
            <a:xfrm>
              <a:off x="0" y="0"/>
              <a:ext cx="79429" cy="676436"/>
            </a:xfrm>
            <a:custGeom>
              <a:avLst/>
              <a:gdLst/>
              <a:ahLst/>
              <a:cxnLst/>
              <a:rect l="l" t="t" r="r" b="b"/>
              <a:pathLst>
                <a:path w="79429" h="676436" extrusionOk="0">
                  <a:moveTo>
                    <a:pt x="0" y="0"/>
                  </a:moveTo>
                  <a:lnTo>
                    <a:pt x="79429" y="0"/>
                  </a:lnTo>
                  <a:lnTo>
                    <a:pt x="79429" y="676436"/>
                  </a:lnTo>
                  <a:lnTo>
                    <a:pt x="0" y="676436"/>
                  </a:lnTo>
                  <a:close/>
                </a:path>
              </a:pathLst>
            </a:custGeom>
            <a:solidFill>
              <a:srgbClr val="5ABA48"/>
            </a:solidFill>
            <a:ln>
              <a:noFill/>
            </a:ln>
          </p:spPr>
        </p:sp>
        <p:sp>
          <p:nvSpPr>
            <p:cNvPr id="93" name="Google Shape;93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"/>
          <p:cNvGrpSpPr/>
          <p:nvPr/>
        </p:nvGrpSpPr>
        <p:grpSpPr>
          <a:xfrm>
            <a:off x="-96920" y="4998839"/>
            <a:ext cx="3086081" cy="3230761"/>
            <a:chOff x="0" y="-38100"/>
            <a:chExt cx="812800" cy="850900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79853" cy="676306"/>
            </a:xfrm>
            <a:custGeom>
              <a:avLst/>
              <a:gdLst/>
              <a:ahLst/>
              <a:cxnLst/>
              <a:rect l="l" t="t" r="r" b="b"/>
              <a:pathLst>
                <a:path w="79853" h="676306" extrusionOk="0">
                  <a:moveTo>
                    <a:pt x="0" y="0"/>
                  </a:moveTo>
                  <a:lnTo>
                    <a:pt x="79853" y="0"/>
                  </a:lnTo>
                  <a:lnTo>
                    <a:pt x="79853" y="676306"/>
                  </a:lnTo>
                  <a:lnTo>
                    <a:pt x="0" y="676306"/>
                  </a:lnTo>
                  <a:close/>
                </a:path>
              </a:pathLst>
            </a:custGeom>
            <a:solidFill>
              <a:srgbClr val="F8C218"/>
            </a:solidFill>
            <a:ln>
              <a:noFill/>
            </a:ln>
          </p:spPr>
        </p:sp>
        <p:sp>
          <p:nvSpPr>
            <p:cNvPr id="96" name="Google Shape;96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"/>
          <p:cNvGrpSpPr/>
          <p:nvPr/>
        </p:nvGrpSpPr>
        <p:grpSpPr>
          <a:xfrm>
            <a:off x="-96920" y="-144661"/>
            <a:ext cx="3086100" cy="3230760"/>
            <a:chOff x="0" y="-38100"/>
            <a:chExt cx="812800" cy="850900"/>
          </a:xfrm>
        </p:grpSpPr>
        <p:sp>
          <p:nvSpPr>
            <p:cNvPr id="98" name="Google Shape;98;p1"/>
            <p:cNvSpPr/>
            <p:nvPr/>
          </p:nvSpPr>
          <p:spPr>
            <a:xfrm>
              <a:off x="0" y="0"/>
              <a:ext cx="79429" cy="677302"/>
            </a:xfrm>
            <a:custGeom>
              <a:avLst/>
              <a:gdLst/>
              <a:ahLst/>
              <a:cxnLst/>
              <a:rect l="l" t="t" r="r" b="b"/>
              <a:pathLst>
                <a:path w="79429" h="677302" extrusionOk="0">
                  <a:moveTo>
                    <a:pt x="0" y="0"/>
                  </a:moveTo>
                  <a:lnTo>
                    <a:pt x="79429" y="0"/>
                  </a:lnTo>
                  <a:lnTo>
                    <a:pt x="79429" y="677302"/>
                  </a:lnTo>
                  <a:lnTo>
                    <a:pt x="0" y="677302"/>
                  </a:lnTo>
                  <a:close/>
                </a:path>
              </a:pathLst>
            </a:custGeom>
            <a:solidFill>
              <a:srgbClr val="24BFE6"/>
            </a:solidFill>
            <a:ln>
              <a:noFill/>
            </a:ln>
          </p:spPr>
        </p:sp>
        <p:sp>
          <p:nvSpPr>
            <p:cNvPr id="99" name="Google Shape;99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"/>
          <p:cNvSpPr/>
          <p:nvPr/>
        </p:nvSpPr>
        <p:spPr>
          <a:xfrm>
            <a:off x="15132213" y="8299874"/>
            <a:ext cx="2773522" cy="1705716"/>
          </a:xfrm>
          <a:custGeom>
            <a:avLst/>
            <a:gdLst/>
            <a:ahLst/>
            <a:cxnLst/>
            <a:rect l="l" t="t" r="r" b="b"/>
            <a:pathLst>
              <a:path w="2773522" h="1705716" extrusionOk="0">
                <a:moveTo>
                  <a:pt x="0" y="0"/>
                </a:moveTo>
                <a:lnTo>
                  <a:pt x="2773523" y="0"/>
                </a:lnTo>
                <a:lnTo>
                  <a:pt x="2773523" y="1705716"/>
                </a:lnTo>
                <a:lnTo>
                  <a:pt x="0" y="1705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1" name="Google Shape;101;p1"/>
          <p:cNvSpPr txBox="1"/>
          <p:nvPr/>
        </p:nvSpPr>
        <p:spPr>
          <a:xfrm>
            <a:off x="889466" y="723900"/>
            <a:ext cx="19444276" cy="741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56" b="1" i="0" u="none" strike="noStrike" cap="none" dirty="0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Workshop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56" b="1" i="0" u="none" strike="noStrike" cap="none" dirty="0" err="1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duurzaamsheids</a:t>
            </a:r>
            <a:r>
              <a:rPr lang="en-US" sz="16056" b="1" i="0" u="none" strike="noStrike" cap="none" dirty="0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-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56" b="1" i="0" u="none" strike="noStrike" cap="none" dirty="0" err="1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wandeling</a:t>
            </a:r>
            <a:endParaRPr dirty="0"/>
          </a:p>
        </p:txBody>
      </p:sp>
      <p:sp>
        <p:nvSpPr>
          <p:cNvPr id="102" name="Google Shape;102;p1"/>
          <p:cNvSpPr/>
          <p:nvPr/>
        </p:nvSpPr>
        <p:spPr>
          <a:xfrm>
            <a:off x="2871190" y="9696654"/>
            <a:ext cx="13487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Handleiding SDG-wandeling © 2023 by Charlotte Adriaensens, Lotte Boosten is licensed under CC BY-NC-SA 4.0</a:t>
            </a:r>
            <a:r>
              <a:rPr lang="en-US" sz="1800" b="0" i="0" u="none" strike="noStrike" cap="none">
                <a:solidFill>
                  <a:srgbClr val="1C1A1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To view a copy of this license, visit </a:t>
            </a:r>
            <a:r>
              <a:rPr lang="en-US" sz="1400" b="0" i="0" u="sng" strike="noStrike" cap="none">
                <a:solidFill>
                  <a:srgbClr val="1967D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http://creativecommons.org/licenses/by-nc-sa/4.0/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/>
          <p:nvPr/>
        </p:nvSpPr>
        <p:spPr>
          <a:xfrm>
            <a:off x="16467421" y="9121026"/>
            <a:ext cx="1438315" cy="884563"/>
          </a:xfrm>
          <a:custGeom>
            <a:avLst/>
            <a:gdLst/>
            <a:ahLst/>
            <a:cxnLst/>
            <a:rect l="l" t="t" r="r" b="b"/>
            <a:pathLst>
              <a:path w="1438315" h="884563" extrusionOk="0">
                <a:moveTo>
                  <a:pt x="0" y="0"/>
                </a:moveTo>
                <a:lnTo>
                  <a:pt x="1438315" y="0"/>
                </a:lnTo>
                <a:lnTo>
                  <a:pt x="1438315" y="884564"/>
                </a:lnTo>
                <a:lnTo>
                  <a:pt x="0" y="88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09" name="Google Shape;209;p10"/>
          <p:cNvGrpSpPr/>
          <p:nvPr/>
        </p:nvGrpSpPr>
        <p:grpSpPr>
          <a:xfrm>
            <a:off x="-335318" y="-300770"/>
            <a:ext cx="6985764" cy="10937371"/>
            <a:chOff x="0" y="-38100"/>
            <a:chExt cx="1839872" cy="2880625"/>
          </a:xfrm>
        </p:grpSpPr>
        <p:sp>
          <p:nvSpPr>
            <p:cNvPr id="210" name="Google Shape;210;p10"/>
            <p:cNvSpPr/>
            <p:nvPr/>
          </p:nvSpPr>
          <p:spPr>
            <a:xfrm>
              <a:off x="0" y="0"/>
              <a:ext cx="1839872" cy="2842525"/>
            </a:xfrm>
            <a:custGeom>
              <a:avLst/>
              <a:gdLst/>
              <a:ahLst/>
              <a:cxnLst/>
              <a:rect l="l" t="t" r="r" b="b"/>
              <a:pathLst>
                <a:path w="1839872" h="2842525" extrusionOk="0">
                  <a:moveTo>
                    <a:pt x="0" y="0"/>
                  </a:moveTo>
                  <a:lnTo>
                    <a:pt x="1839872" y="0"/>
                  </a:lnTo>
                  <a:lnTo>
                    <a:pt x="1839872" y="2842525"/>
                  </a:lnTo>
                  <a:lnTo>
                    <a:pt x="0" y="2842525"/>
                  </a:lnTo>
                  <a:close/>
                </a:path>
              </a:pathLst>
            </a:custGeom>
            <a:solidFill>
              <a:srgbClr val="F8C218"/>
            </a:solidFill>
            <a:ln>
              <a:noFill/>
            </a:ln>
          </p:spPr>
        </p:sp>
        <p:sp>
          <p:nvSpPr>
            <p:cNvPr id="211" name="Google Shape;211;p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0"/>
          <p:cNvSpPr txBox="1"/>
          <p:nvPr/>
        </p:nvSpPr>
        <p:spPr>
          <a:xfrm>
            <a:off x="617359" y="706058"/>
            <a:ext cx="5080410" cy="233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85" b="1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stap 3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6991236" y="712531"/>
            <a:ext cx="10914500" cy="1047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 20 min.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komen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routeplanners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voor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eerste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keer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Check of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punten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niet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ver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van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elkaar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liggen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Check of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er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overlap is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tussen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voorbeelden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Check of het in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zijn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geheel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mooie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niet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lange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wandeling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wordt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Wandeling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uitstippelen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Google Maps /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Komoot</a:t>
            </a: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Afstand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max. 5 km</a:t>
            </a:r>
            <a:endParaRPr dirty="0"/>
          </a:p>
          <a:p>
            <a:pPr marL="0" marR="0" lvl="0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Indien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routeprobleem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heeft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achteraf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nog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tijd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om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nieuwe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voorbeelden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zoeken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die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wel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aansluiten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bij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route </a:t>
            </a:r>
            <a:endParaRPr dirty="0"/>
          </a:p>
          <a:p>
            <a:pPr marL="284657" marR="0" lvl="1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--&gt;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taak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van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routeplanner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binnen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groepje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9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9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617359" y="3231378"/>
            <a:ext cx="5080410" cy="321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87" b="1" dirty="0">
                <a:latin typeface="Bebas Neue"/>
                <a:ea typeface="Bebas Neue"/>
                <a:cs typeface="Bebas Neue"/>
                <a:sym typeface="Bebas Neue"/>
              </a:rPr>
              <a:t>R</a:t>
            </a:r>
            <a:r>
              <a:rPr lang="en-US" sz="8787" b="1" i="0" u="none" strike="noStrike" cap="none" dirty="0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oute-planners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/>
          <p:nvPr/>
        </p:nvSpPr>
        <p:spPr>
          <a:xfrm>
            <a:off x="16467421" y="9121026"/>
            <a:ext cx="1438315" cy="884563"/>
          </a:xfrm>
          <a:custGeom>
            <a:avLst/>
            <a:gdLst/>
            <a:ahLst/>
            <a:cxnLst/>
            <a:rect l="l" t="t" r="r" b="b"/>
            <a:pathLst>
              <a:path w="1438315" h="884563" extrusionOk="0">
                <a:moveTo>
                  <a:pt x="0" y="0"/>
                </a:moveTo>
                <a:lnTo>
                  <a:pt x="1438315" y="0"/>
                </a:lnTo>
                <a:lnTo>
                  <a:pt x="1438315" y="884564"/>
                </a:lnTo>
                <a:lnTo>
                  <a:pt x="0" y="88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24" name="Google Shape;224;p11"/>
          <p:cNvGrpSpPr/>
          <p:nvPr/>
        </p:nvGrpSpPr>
        <p:grpSpPr>
          <a:xfrm>
            <a:off x="-335318" y="-300770"/>
            <a:ext cx="6985764" cy="10937371"/>
            <a:chOff x="0" y="-38100"/>
            <a:chExt cx="1839872" cy="2880625"/>
          </a:xfrm>
        </p:grpSpPr>
        <p:sp>
          <p:nvSpPr>
            <p:cNvPr id="225" name="Google Shape;225;p11"/>
            <p:cNvSpPr/>
            <p:nvPr/>
          </p:nvSpPr>
          <p:spPr>
            <a:xfrm>
              <a:off x="0" y="0"/>
              <a:ext cx="1839872" cy="2842525"/>
            </a:xfrm>
            <a:custGeom>
              <a:avLst/>
              <a:gdLst/>
              <a:ahLst/>
              <a:cxnLst/>
              <a:rect l="l" t="t" r="r" b="b"/>
              <a:pathLst>
                <a:path w="1839872" h="2842525" extrusionOk="0">
                  <a:moveTo>
                    <a:pt x="0" y="0"/>
                  </a:moveTo>
                  <a:lnTo>
                    <a:pt x="1839872" y="0"/>
                  </a:lnTo>
                  <a:lnTo>
                    <a:pt x="1839872" y="2842525"/>
                  </a:lnTo>
                  <a:lnTo>
                    <a:pt x="0" y="2842525"/>
                  </a:lnTo>
                  <a:close/>
                </a:path>
              </a:pathLst>
            </a:custGeom>
            <a:solidFill>
              <a:srgbClr val="F8C218"/>
            </a:solidFill>
            <a:ln>
              <a:noFill/>
            </a:ln>
          </p:spPr>
        </p:sp>
        <p:sp>
          <p:nvSpPr>
            <p:cNvPr id="226" name="Google Shape;226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1"/>
          <p:cNvSpPr txBox="1"/>
          <p:nvPr/>
        </p:nvSpPr>
        <p:spPr>
          <a:xfrm>
            <a:off x="617359" y="706058"/>
            <a:ext cx="5080410" cy="233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85" b="1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stap 4</a:t>
            </a:r>
            <a:endParaRPr/>
          </a:p>
        </p:txBody>
      </p:sp>
      <p:sp>
        <p:nvSpPr>
          <p:cNvPr id="228" name="Google Shape;228;p11"/>
          <p:cNvSpPr txBox="1"/>
          <p:nvPr/>
        </p:nvSpPr>
        <p:spPr>
          <a:xfrm>
            <a:off x="7236953" y="489229"/>
            <a:ext cx="10433688" cy="1047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Elke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gedurende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XX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stops ‘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gids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’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voor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rest van de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klasgroep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dirty="0" err="1">
                <a:latin typeface="Open Sans"/>
                <a:ea typeface="Open Sans"/>
                <a:cs typeface="Open Sans"/>
                <a:sym typeface="Open Sans"/>
              </a:rPr>
              <a:t>z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org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ervoor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elk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groepslid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elke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SDG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toelichten</a:t>
            </a:r>
            <a:endParaRPr lang="en-US" sz="2636" dirty="0">
              <a:latin typeface="Open Sans"/>
              <a:ea typeface="Open Sans"/>
              <a:cs typeface="Open Sans"/>
              <a:sym typeface="Open Sans"/>
            </a:endParaRPr>
          </a:p>
          <a:p>
            <a:pPr marL="759085" marR="0" lvl="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</a:pPr>
            <a:endParaRPr sz="13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Hoe? </a:t>
            </a:r>
            <a:endParaRPr dirty="0"/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belangrijkste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elementen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worden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op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digitaal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‘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spiekbriefje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’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gezet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plaats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je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spiekbriefje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op de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gedeelde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Google Drive map</a:t>
            </a:r>
            <a:endParaRPr dirty="0"/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elke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stop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duurt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1" i="0" u="sng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maximaal</a:t>
            </a:r>
            <a:r>
              <a:rPr lang="en-US" sz="2636" b="1" i="0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5 min.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Belangrijke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criteria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waaraan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spiekbriefjes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moeten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voldoen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/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enkel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relevante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info over de SDG, de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stopplaats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link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tussen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beiden</a:t>
            </a: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leuke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weetjes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over de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plaats</a:t>
            </a: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9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9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617359" y="3231378"/>
            <a:ext cx="5080410" cy="321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87" b="1" dirty="0" err="1">
                <a:latin typeface="Bebas Neue"/>
                <a:ea typeface="Bebas Neue"/>
                <a:cs typeface="Bebas Neue"/>
                <a:sym typeface="Bebas Neue"/>
              </a:rPr>
              <a:t>U</a:t>
            </a:r>
            <a:r>
              <a:rPr lang="en-US" sz="8787" b="1" i="0" u="none" strike="noStrike" cap="none" dirty="0" err="1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itwerken</a:t>
            </a:r>
            <a:r>
              <a:rPr lang="en-US" sz="8787" b="1" i="0" u="none" strike="noStrike" cap="none" dirty="0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8787" b="1" i="0" u="none" strike="noStrike" cap="none" dirty="0" err="1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voorbeeld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/>
          <p:nvPr/>
        </p:nvSpPr>
        <p:spPr>
          <a:xfrm>
            <a:off x="16467421" y="9121026"/>
            <a:ext cx="1438315" cy="884563"/>
          </a:xfrm>
          <a:custGeom>
            <a:avLst/>
            <a:gdLst/>
            <a:ahLst/>
            <a:cxnLst/>
            <a:rect l="l" t="t" r="r" b="b"/>
            <a:pathLst>
              <a:path w="1438315" h="884563" extrusionOk="0">
                <a:moveTo>
                  <a:pt x="0" y="0"/>
                </a:moveTo>
                <a:lnTo>
                  <a:pt x="1438315" y="0"/>
                </a:lnTo>
                <a:lnTo>
                  <a:pt x="1438315" y="884564"/>
                </a:lnTo>
                <a:lnTo>
                  <a:pt x="0" y="88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39" name="Google Shape;239;p12"/>
          <p:cNvGrpSpPr/>
          <p:nvPr/>
        </p:nvGrpSpPr>
        <p:grpSpPr>
          <a:xfrm>
            <a:off x="-335318" y="-300770"/>
            <a:ext cx="6985764" cy="10937371"/>
            <a:chOff x="0" y="-38100"/>
            <a:chExt cx="1839872" cy="2880625"/>
          </a:xfrm>
        </p:grpSpPr>
        <p:sp>
          <p:nvSpPr>
            <p:cNvPr id="240" name="Google Shape;240;p12"/>
            <p:cNvSpPr/>
            <p:nvPr/>
          </p:nvSpPr>
          <p:spPr>
            <a:xfrm>
              <a:off x="0" y="0"/>
              <a:ext cx="1839872" cy="2842525"/>
            </a:xfrm>
            <a:custGeom>
              <a:avLst/>
              <a:gdLst/>
              <a:ahLst/>
              <a:cxnLst/>
              <a:rect l="l" t="t" r="r" b="b"/>
              <a:pathLst>
                <a:path w="1839872" h="2842525" extrusionOk="0">
                  <a:moveTo>
                    <a:pt x="0" y="0"/>
                  </a:moveTo>
                  <a:lnTo>
                    <a:pt x="1839872" y="0"/>
                  </a:lnTo>
                  <a:lnTo>
                    <a:pt x="1839872" y="2842525"/>
                  </a:lnTo>
                  <a:lnTo>
                    <a:pt x="0" y="2842525"/>
                  </a:lnTo>
                  <a:close/>
                </a:path>
              </a:pathLst>
            </a:custGeom>
            <a:solidFill>
              <a:srgbClr val="E0147F"/>
            </a:solidFill>
            <a:ln>
              <a:noFill/>
            </a:ln>
          </p:spPr>
        </p:sp>
        <p:sp>
          <p:nvSpPr>
            <p:cNvPr id="241" name="Google Shape;241;p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2"/>
          <p:cNvSpPr txBox="1"/>
          <p:nvPr/>
        </p:nvSpPr>
        <p:spPr>
          <a:xfrm>
            <a:off x="7088218" y="876300"/>
            <a:ext cx="10433688" cy="205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XX (zie handleiding voor mogelijke opties)</a:t>
            </a:r>
            <a:endParaRPr/>
          </a:p>
          <a:p>
            <a:pPr marL="0" marR="0" lvl="0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9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9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4586616" y="5240246"/>
            <a:ext cx="4127659" cy="5143500"/>
          </a:xfrm>
          <a:custGeom>
            <a:avLst/>
            <a:gdLst/>
            <a:ahLst/>
            <a:cxnLst/>
            <a:rect l="l" t="t" r="r" b="b"/>
            <a:pathLst>
              <a:path w="4127659" h="5143500" extrusionOk="0">
                <a:moveTo>
                  <a:pt x="0" y="0"/>
                </a:moveTo>
                <a:lnTo>
                  <a:pt x="4127659" y="0"/>
                </a:lnTo>
                <a:lnTo>
                  <a:pt x="4127659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4" name="Google Shape;244;p12"/>
          <p:cNvSpPr txBox="1"/>
          <p:nvPr/>
        </p:nvSpPr>
        <p:spPr>
          <a:xfrm>
            <a:off x="617359" y="706058"/>
            <a:ext cx="5080410" cy="233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85" b="1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stap 5</a:t>
            </a:r>
            <a:endParaRPr/>
          </a:p>
        </p:txBody>
      </p:sp>
      <p:sp>
        <p:nvSpPr>
          <p:cNvPr id="245" name="Google Shape;245;p12"/>
          <p:cNvSpPr txBox="1"/>
          <p:nvPr/>
        </p:nvSpPr>
        <p:spPr>
          <a:xfrm>
            <a:off x="617359" y="3231378"/>
            <a:ext cx="5080410" cy="160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87" b="1" dirty="0" err="1">
                <a:latin typeface="Bebas Neue"/>
                <a:ea typeface="Bebas Neue"/>
                <a:cs typeface="Bebas Neue"/>
                <a:sym typeface="Bebas Neue"/>
              </a:rPr>
              <a:t>W</a:t>
            </a:r>
            <a:r>
              <a:rPr lang="en-US" sz="8787" b="1" i="0" u="none" strike="noStrike" cap="none" dirty="0" err="1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andelen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/>
          <p:nvPr/>
        </p:nvSpPr>
        <p:spPr>
          <a:xfrm>
            <a:off x="16467421" y="9121026"/>
            <a:ext cx="1438315" cy="884563"/>
          </a:xfrm>
          <a:custGeom>
            <a:avLst/>
            <a:gdLst/>
            <a:ahLst/>
            <a:cxnLst/>
            <a:rect l="l" t="t" r="r" b="b"/>
            <a:pathLst>
              <a:path w="1438315" h="884563" extrusionOk="0">
                <a:moveTo>
                  <a:pt x="0" y="0"/>
                </a:moveTo>
                <a:lnTo>
                  <a:pt x="1438315" y="0"/>
                </a:lnTo>
                <a:lnTo>
                  <a:pt x="1438315" y="884564"/>
                </a:lnTo>
                <a:lnTo>
                  <a:pt x="0" y="88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55" name="Google Shape;255;p13"/>
          <p:cNvGrpSpPr/>
          <p:nvPr/>
        </p:nvGrpSpPr>
        <p:grpSpPr>
          <a:xfrm>
            <a:off x="-335318" y="-300770"/>
            <a:ext cx="6985764" cy="10937371"/>
            <a:chOff x="0" y="-38100"/>
            <a:chExt cx="1839872" cy="2880625"/>
          </a:xfrm>
        </p:grpSpPr>
        <p:sp>
          <p:nvSpPr>
            <p:cNvPr id="256" name="Google Shape;256;p13"/>
            <p:cNvSpPr/>
            <p:nvPr/>
          </p:nvSpPr>
          <p:spPr>
            <a:xfrm>
              <a:off x="0" y="0"/>
              <a:ext cx="1839872" cy="2842525"/>
            </a:xfrm>
            <a:custGeom>
              <a:avLst/>
              <a:gdLst/>
              <a:ahLst/>
              <a:cxnLst/>
              <a:rect l="l" t="t" r="r" b="b"/>
              <a:pathLst>
                <a:path w="1839872" h="2842525" extrusionOk="0">
                  <a:moveTo>
                    <a:pt x="0" y="0"/>
                  </a:moveTo>
                  <a:lnTo>
                    <a:pt x="1839872" y="0"/>
                  </a:lnTo>
                  <a:lnTo>
                    <a:pt x="1839872" y="2842525"/>
                  </a:lnTo>
                  <a:lnTo>
                    <a:pt x="0" y="2842525"/>
                  </a:lnTo>
                  <a:close/>
                </a:path>
              </a:pathLst>
            </a:custGeom>
            <a:solidFill>
              <a:srgbClr val="E0147F"/>
            </a:solidFill>
            <a:ln>
              <a:noFill/>
            </a:ln>
          </p:spPr>
        </p:sp>
        <p:sp>
          <p:nvSpPr>
            <p:cNvPr id="257" name="Google Shape;257;p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13"/>
          <p:cNvSpPr/>
          <p:nvPr/>
        </p:nvSpPr>
        <p:spPr>
          <a:xfrm>
            <a:off x="4586616" y="5240247"/>
            <a:ext cx="4127659" cy="5143500"/>
          </a:xfrm>
          <a:custGeom>
            <a:avLst/>
            <a:gdLst/>
            <a:ahLst/>
            <a:cxnLst/>
            <a:rect l="l" t="t" r="r" b="b"/>
            <a:pathLst>
              <a:path w="4127659" h="5143500" extrusionOk="0">
                <a:moveTo>
                  <a:pt x="0" y="0"/>
                </a:moveTo>
                <a:lnTo>
                  <a:pt x="4127659" y="0"/>
                </a:lnTo>
                <a:lnTo>
                  <a:pt x="4127659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9" name="Google Shape;259;p13"/>
          <p:cNvSpPr txBox="1"/>
          <p:nvPr/>
        </p:nvSpPr>
        <p:spPr>
          <a:xfrm>
            <a:off x="617359" y="706058"/>
            <a:ext cx="5080410" cy="233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85" b="1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stap 6</a:t>
            </a:r>
            <a:endParaRPr/>
          </a:p>
        </p:txBody>
      </p:sp>
      <p:sp>
        <p:nvSpPr>
          <p:cNvPr id="260" name="Google Shape;260;p13"/>
          <p:cNvSpPr txBox="1"/>
          <p:nvPr/>
        </p:nvSpPr>
        <p:spPr>
          <a:xfrm>
            <a:off x="-200439" y="3268962"/>
            <a:ext cx="6716006" cy="482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87" b="1" i="0" u="none" strike="noStrike" cap="none" dirty="0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Naverwerking</a:t>
            </a:r>
            <a:endParaRPr sz="8787" b="1" i="0" u="none" strike="noStrike" cap="none" dirty="0">
              <a:solidFill>
                <a:srgbClr val="000000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marR="0" lvl="0" indent="0" algn="ctr" rtl="0">
              <a:lnSpc>
                <a:spcPct val="118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87" b="1" i="0" u="none" strike="noStrike" cap="none" dirty="0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Poster-</a:t>
            </a:r>
            <a:r>
              <a:rPr lang="en-US" sz="8787" b="1" i="0" u="none" strike="noStrike" cap="none" dirty="0" err="1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opdracht</a:t>
            </a:r>
            <a:endParaRPr sz="8787" b="1" i="0" u="none" strike="noStrike" cap="none" dirty="0">
              <a:solidFill>
                <a:srgbClr val="000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13"/>
          <p:cNvSpPr txBox="1"/>
          <p:nvPr/>
        </p:nvSpPr>
        <p:spPr>
          <a:xfrm>
            <a:off x="7850218" y="773264"/>
            <a:ext cx="8872218" cy="809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Reflecteer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over wat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jullie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hebben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bijgeleerd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over de SDG’s die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jou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vandaag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heeft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onderzocht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284657" marR="0" lvl="1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Visualiseer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wat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jullie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het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meest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bijgebleven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over de SDG’s</a:t>
            </a:r>
            <a:endParaRPr dirty="0"/>
          </a:p>
          <a:p>
            <a:pPr marL="284657" marR="0" lvl="1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Maak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eerst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kladversie</a:t>
            </a: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4657" marR="0" lvl="1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Visualiseer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jullie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ideeën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op de SDG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klasposter</a:t>
            </a: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9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9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/>
          <p:nvPr/>
        </p:nvSpPr>
        <p:spPr>
          <a:xfrm>
            <a:off x="16467421" y="9121026"/>
            <a:ext cx="1438315" cy="884563"/>
          </a:xfrm>
          <a:custGeom>
            <a:avLst/>
            <a:gdLst/>
            <a:ahLst/>
            <a:cxnLst/>
            <a:rect l="l" t="t" r="r" b="b"/>
            <a:pathLst>
              <a:path w="1438315" h="884563" extrusionOk="0">
                <a:moveTo>
                  <a:pt x="0" y="0"/>
                </a:moveTo>
                <a:lnTo>
                  <a:pt x="1438315" y="0"/>
                </a:lnTo>
                <a:lnTo>
                  <a:pt x="1438315" y="884564"/>
                </a:lnTo>
                <a:lnTo>
                  <a:pt x="0" y="88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71" name="Google Shape;271;p14"/>
          <p:cNvGrpSpPr/>
          <p:nvPr/>
        </p:nvGrpSpPr>
        <p:grpSpPr>
          <a:xfrm>
            <a:off x="-335318" y="-300770"/>
            <a:ext cx="6985764" cy="10937371"/>
            <a:chOff x="0" y="-38100"/>
            <a:chExt cx="1839872" cy="2880625"/>
          </a:xfrm>
        </p:grpSpPr>
        <p:sp>
          <p:nvSpPr>
            <p:cNvPr id="272" name="Google Shape;272;p14"/>
            <p:cNvSpPr/>
            <p:nvPr/>
          </p:nvSpPr>
          <p:spPr>
            <a:xfrm>
              <a:off x="0" y="0"/>
              <a:ext cx="1839872" cy="2842525"/>
            </a:xfrm>
            <a:custGeom>
              <a:avLst/>
              <a:gdLst/>
              <a:ahLst/>
              <a:cxnLst/>
              <a:rect l="l" t="t" r="r" b="b"/>
              <a:pathLst>
                <a:path w="1839872" h="2842525" extrusionOk="0">
                  <a:moveTo>
                    <a:pt x="0" y="0"/>
                  </a:moveTo>
                  <a:lnTo>
                    <a:pt x="1839872" y="0"/>
                  </a:lnTo>
                  <a:lnTo>
                    <a:pt x="1839872" y="2842525"/>
                  </a:lnTo>
                  <a:lnTo>
                    <a:pt x="0" y="2842525"/>
                  </a:lnTo>
                  <a:close/>
                </a:path>
              </a:pathLst>
            </a:custGeom>
            <a:solidFill>
              <a:srgbClr val="E0147F"/>
            </a:solidFill>
            <a:ln>
              <a:noFill/>
            </a:ln>
          </p:spPr>
        </p:sp>
        <p:sp>
          <p:nvSpPr>
            <p:cNvPr id="273" name="Google Shape;273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14"/>
          <p:cNvSpPr/>
          <p:nvPr/>
        </p:nvSpPr>
        <p:spPr>
          <a:xfrm>
            <a:off x="4586616" y="5240247"/>
            <a:ext cx="4127659" cy="5143500"/>
          </a:xfrm>
          <a:custGeom>
            <a:avLst/>
            <a:gdLst/>
            <a:ahLst/>
            <a:cxnLst/>
            <a:rect l="l" t="t" r="r" b="b"/>
            <a:pathLst>
              <a:path w="4127659" h="5143500" extrusionOk="0">
                <a:moveTo>
                  <a:pt x="0" y="0"/>
                </a:moveTo>
                <a:lnTo>
                  <a:pt x="4127659" y="0"/>
                </a:lnTo>
                <a:lnTo>
                  <a:pt x="4127659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5" name="Google Shape;275;p14"/>
          <p:cNvSpPr txBox="1"/>
          <p:nvPr/>
        </p:nvSpPr>
        <p:spPr>
          <a:xfrm>
            <a:off x="617359" y="706058"/>
            <a:ext cx="5080410" cy="233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85" b="1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stap 6</a:t>
            </a:r>
            <a:endParaRPr/>
          </a:p>
        </p:txBody>
      </p:sp>
      <p:sp>
        <p:nvSpPr>
          <p:cNvPr id="277" name="Google Shape;277;p14"/>
          <p:cNvSpPr txBox="1"/>
          <p:nvPr/>
        </p:nvSpPr>
        <p:spPr>
          <a:xfrm>
            <a:off x="-146652" y="3378234"/>
            <a:ext cx="6608431" cy="321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87" b="1" i="0" u="none" strike="noStrike" cap="none" dirty="0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Naverwerking</a:t>
            </a:r>
            <a:endParaRPr sz="8787" b="1" i="0" u="none" strike="noStrike" cap="none" dirty="0">
              <a:solidFill>
                <a:srgbClr val="000000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marR="0" lvl="0" indent="0" algn="ctr" rtl="0">
              <a:lnSpc>
                <a:spcPct val="118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87" b="1" i="0" u="none" strike="noStrike" cap="none" dirty="0" err="1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Vraagjes</a:t>
            </a:r>
            <a:endParaRPr sz="8787" b="1" i="0" u="none" strike="noStrike" cap="none" dirty="0">
              <a:solidFill>
                <a:srgbClr val="000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9144000" y="1569576"/>
            <a:ext cx="69080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rPr>
              <a:t>Plaats hier de QR code van je padlet met bijhorende vragen (zie handleiding)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/>
          <p:nvPr/>
        </p:nvSpPr>
        <p:spPr>
          <a:xfrm>
            <a:off x="15132213" y="8299874"/>
            <a:ext cx="2773522" cy="1705716"/>
          </a:xfrm>
          <a:custGeom>
            <a:avLst/>
            <a:gdLst/>
            <a:ahLst/>
            <a:cxnLst/>
            <a:rect l="l" t="t" r="r" b="b"/>
            <a:pathLst>
              <a:path w="2773522" h="1705716" extrusionOk="0">
                <a:moveTo>
                  <a:pt x="0" y="0"/>
                </a:moveTo>
                <a:lnTo>
                  <a:pt x="2773523" y="0"/>
                </a:lnTo>
                <a:lnTo>
                  <a:pt x="2773523" y="1705716"/>
                </a:lnTo>
                <a:lnTo>
                  <a:pt x="0" y="1705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84" name="Google Shape;284;p15"/>
          <p:cNvSpPr/>
          <p:nvPr/>
        </p:nvSpPr>
        <p:spPr>
          <a:xfrm>
            <a:off x="1028700" y="576923"/>
            <a:ext cx="13699730" cy="9133153"/>
          </a:xfrm>
          <a:custGeom>
            <a:avLst/>
            <a:gdLst/>
            <a:ahLst/>
            <a:cxnLst/>
            <a:rect l="l" t="t" r="r" b="b"/>
            <a:pathLst>
              <a:path w="13699730" h="9133153" extrusionOk="0">
                <a:moveTo>
                  <a:pt x="0" y="0"/>
                </a:moveTo>
                <a:lnTo>
                  <a:pt x="13699730" y="0"/>
                </a:lnTo>
                <a:lnTo>
                  <a:pt x="13699730" y="9133154"/>
                </a:lnTo>
                <a:lnTo>
                  <a:pt x="0" y="9133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87" name="Google Shape;287;p15"/>
          <p:cNvSpPr txBox="1"/>
          <p:nvPr/>
        </p:nvSpPr>
        <p:spPr>
          <a:xfrm>
            <a:off x="0" y="-162224"/>
            <a:ext cx="317007" cy="323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2768086" y="9697588"/>
            <a:ext cx="13487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Handleiding SDG-wandeling © 2023 by Charlotte Adriaensens, Lotte Boosten is licensed under CC BY-NC-SA 4.0</a:t>
            </a:r>
            <a:r>
              <a:rPr lang="en-US" sz="1800" b="0" i="0" u="none" strike="noStrike" cap="none">
                <a:solidFill>
                  <a:srgbClr val="1C1A1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To view a copy of this license, visit </a:t>
            </a:r>
            <a:r>
              <a:rPr lang="en-US" sz="1400" b="0" i="0" u="sng" strike="noStrike" cap="none">
                <a:solidFill>
                  <a:srgbClr val="1967D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http://creativecommons.org/licenses/by-nc-sa/4.0/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2"/>
          <p:cNvGrpSpPr/>
          <p:nvPr/>
        </p:nvGrpSpPr>
        <p:grpSpPr>
          <a:xfrm>
            <a:off x="-182505" y="-144661"/>
            <a:ext cx="7505298" cy="10431661"/>
            <a:chOff x="0" y="-38100"/>
            <a:chExt cx="1976704" cy="2747433"/>
          </a:xfrm>
        </p:grpSpPr>
        <p:sp>
          <p:nvSpPr>
            <p:cNvPr id="112" name="Google Shape;112;p2"/>
            <p:cNvSpPr/>
            <p:nvPr/>
          </p:nvSpPr>
          <p:spPr>
            <a:xfrm>
              <a:off x="0" y="0"/>
              <a:ext cx="1976704" cy="2709333"/>
            </a:xfrm>
            <a:custGeom>
              <a:avLst/>
              <a:gdLst/>
              <a:ahLst/>
              <a:cxnLst/>
              <a:rect l="l" t="t" r="r" b="b"/>
              <a:pathLst>
                <a:path w="1976704" h="2709333" extrusionOk="0">
                  <a:moveTo>
                    <a:pt x="0" y="0"/>
                  </a:moveTo>
                  <a:lnTo>
                    <a:pt x="1976704" y="0"/>
                  </a:lnTo>
                  <a:lnTo>
                    <a:pt x="197670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4BFE6"/>
            </a:solidFill>
            <a:ln>
              <a:noFill/>
            </a:ln>
          </p:spPr>
        </p:sp>
        <p:sp>
          <p:nvSpPr>
            <p:cNvPr id="113" name="Google Shape;113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2"/>
          <p:cNvSpPr/>
          <p:nvPr/>
        </p:nvSpPr>
        <p:spPr>
          <a:xfrm>
            <a:off x="15132213" y="8299874"/>
            <a:ext cx="2773522" cy="1705716"/>
          </a:xfrm>
          <a:custGeom>
            <a:avLst/>
            <a:gdLst/>
            <a:ahLst/>
            <a:cxnLst/>
            <a:rect l="l" t="t" r="r" b="b"/>
            <a:pathLst>
              <a:path w="2773522" h="1705716" extrusionOk="0">
                <a:moveTo>
                  <a:pt x="0" y="0"/>
                </a:moveTo>
                <a:lnTo>
                  <a:pt x="2773523" y="0"/>
                </a:lnTo>
                <a:lnTo>
                  <a:pt x="2773523" y="1705716"/>
                </a:lnTo>
                <a:lnTo>
                  <a:pt x="0" y="1705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5" name="Google Shape;115;p2"/>
          <p:cNvSpPr txBox="1"/>
          <p:nvPr/>
        </p:nvSpPr>
        <p:spPr>
          <a:xfrm>
            <a:off x="116109" y="477187"/>
            <a:ext cx="6908070" cy="4267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86" b="1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Foto-</a:t>
            </a:r>
            <a:endParaRPr/>
          </a:p>
          <a:p>
            <a:pPr marL="0" marR="0" lvl="0" indent="0" algn="ctr" rtl="0">
              <a:lnSpc>
                <a:spcPct val="11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86" b="1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opdracht</a:t>
            </a:r>
            <a:endParaRPr sz="13986" b="1" i="0" u="none" strike="noStrike" cap="none">
              <a:solidFill>
                <a:srgbClr val="000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7961498" y="1474787"/>
            <a:ext cx="9129901" cy="7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69283" marR="0" lvl="1" indent="-33464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lang="en-US" sz="30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 zelf gedurende 10 minuten op pad doorheen het schoolgebouw</a:t>
            </a:r>
            <a:endParaRPr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69283" marR="0" lvl="1" indent="-33464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lang="en-US" sz="30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Maak 2 foto’s: </a:t>
            </a:r>
            <a:endParaRPr/>
          </a:p>
          <a:p>
            <a:pPr marL="1338566" marR="0" lvl="2" indent="-446188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⚬"/>
            </a:pPr>
            <a:r>
              <a:rPr lang="en-US" sz="30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één foto die voor jou een goed voorbeeld van duurzaamheid weerspiegelt</a:t>
            </a:r>
            <a:endParaRPr/>
          </a:p>
          <a:p>
            <a:pPr marL="1338566" marR="0" lvl="2" indent="-446188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⚬"/>
            </a:pPr>
            <a:r>
              <a:rPr lang="en-US" sz="30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één foto die voor jou aantoont wat de school nog beter kan doen op vlak van duurzaamheid</a:t>
            </a:r>
            <a:endParaRPr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69283" marR="0" lvl="1" indent="-33464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lang="en-US" sz="30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Post je foto’s op de Padlet muur!</a:t>
            </a:r>
            <a:endParaRPr/>
          </a:p>
          <a:p>
            <a:pPr marL="0" marR="0" lvl="0" indent="0" algn="l" rtl="0">
              <a:lnSpc>
                <a:spcPct val="8580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8580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580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126995" y="5119687"/>
            <a:ext cx="6908070" cy="16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55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rPr>
              <a:t>Plaats hier de QR code van je padlet</a:t>
            </a:r>
            <a:endParaRPr sz="3000" b="1" i="0" u="none" strike="noStrike" cap="none">
              <a:solidFill>
                <a:srgbClr val="FF0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/>
          <p:nvPr/>
        </p:nvSpPr>
        <p:spPr>
          <a:xfrm>
            <a:off x="15132213" y="8299874"/>
            <a:ext cx="2773522" cy="1705716"/>
          </a:xfrm>
          <a:custGeom>
            <a:avLst/>
            <a:gdLst/>
            <a:ahLst/>
            <a:cxnLst/>
            <a:rect l="l" t="t" r="r" b="b"/>
            <a:pathLst>
              <a:path w="2773522" h="1705716" extrusionOk="0">
                <a:moveTo>
                  <a:pt x="0" y="0"/>
                </a:moveTo>
                <a:lnTo>
                  <a:pt x="2773523" y="0"/>
                </a:lnTo>
                <a:lnTo>
                  <a:pt x="2773523" y="1705716"/>
                </a:lnTo>
                <a:lnTo>
                  <a:pt x="0" y="1705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27" name="Google Shape;127;p3"/>
          <p:cNvGrpSpPr/>
          <p:nvPr/>
        </p:nvGrpSpPr>
        <p:grpSpPr>
          <a:xfrm>
            <a:off x="-335318" y="-300770"/>
            <a:ext cx="7510166" cy="10937371"/>
            <a:chOff x="0" y="-38100"/>
            <a:chExt cx="1977986" cy="2880625"/>
          </a:xfrm>
        </p:grpSpPr>
        <p:sp>
          <p:nvSpPr>
            <p:cNvPr id="128" name="Google Shape;128;p3"/>
            <p:cNvSpPr/>
            <p:nvPr/>
          </p:nvSpPr>
          <p:spPr>
            <a:xfrm>
              <a:off x="0" y="0"/>
              <a:ext cx="1977986" cy="2842525"/>
            </a:xfrm>
            <a:custGeom>
              <a:avLst/>
              <a:gdLst/>
              <a:ahLst/>
              <a:cxnLst/>
              <a:rect l="l" t="t" r="r" b="b"/>
              <a:pathLst>
                <a:path w="1977986" h="2842525" extrusionOk="0">
                  <a:moveTo>
                    <a:pt x="0" y="0"/>
                  </a:moveTo>
                  <a:lnTo>
                    <a:pt x="1977986" y="0"/>
                  </a:lnTo>
                  <a:lnTo>
                    <a:pt x="1977986" y="2842525"/>
                  </a:lnTo>
                  <a:lnTo>
                    <a:pt x="0" y="2842525"/>
                  </a:lnTo>
                  <a:close/>
                </a:path>
              </a:pathLst>
            </a:custGeom>
            <a:solidFill>
              <a:srgbClr val="5ABA48"/>
            </a:solidFill>
            <a:ln>
              <a:noFill/>
            </a:ln>
          </p:spPr>
        </p:sp>
        <p:sp>
          <p:nvSpPr>
            <p:cNvPr id="129" name="Google Shape;129;p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3"/>
          <p:cNvSpPr txBox="1"/>
          <p:nvPr/>
        </p:nvSpPr>
        <p:spPr>
          <a:xfrm>
            <a:off x="7961498" y="1474787"/>
            <a:ext cx="9129900" cy="1031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69283" marR="0" lvl="1" indent="-33464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Sustainable Development </a:t>
            </a:r>
            <a:r>
              <a:rPr lang="en-US" sz="3099" dirty="0"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oals </a:t>
            </a:r>
            <a:endParaRPr dirty="0"/>
          </a:p>
          <a:p>
            <a:pPr marL="1338566" marR="0" lvl="2" indent="-446188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⚬"/>
            </a:pP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17 </a:t>
            </a: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doelen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véél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subdoelen</a:t>
            </a:r>
            <a:r>
              <a:rPr lang="en-US" sz="3099" dirty="0">
                <a:latin typeface="Open Sans"/>
                <a:ea typeface="Open Sans"/>
                <a:cs typeface="Open Sans"/>
                <a:sym typeface="Open Sans"/>
              </a:rPr>
              <a:t>!)</a:t>
            </a:r>
            <a:endParaRPr dirty="0"/>
          </a:p>
          <a:p>
            <a:pPr marL="1338566" marR="0" lvl="2" indent="-446188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⚬"/>
            </a:pP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bereiken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tegen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2030</a:t>
            </a:r>
            <a:endParaRPr dirty="0"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69283" marR="0" lvl="1" indent="-33464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Verenigde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Naties</a:t>
            </a:r>
            <a:endParaRPr dirty="0"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69283" marR="0" lvl="1" indent="-33464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lang="en-US" sz="3099" dirty="0" err="1">
                <a:latin typeface="Open Sans"/>
                <a:ea typeface="Open Sans"/>
                <a:cs typeface="Open Sans"/>
                <a:sym typeface="Open Sans"/>
              </a:rPr>
              <a:t>Leggen</a:t>
            </a:r>
            <a:r>
              <a:rPr lang="en-US" sz="3099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99" dirty="0" err="1">
                <a:latin typeface="Open Sans"/>
                <a:ea typeface="Open Sans"/>
                <a:cs typeface="Open Sans"/>
                <a:sym typeface="Open Sans"/>
              </a:rPr>
              <a:t>uit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wat </a:t>
            </a: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duurzaamheid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inhoudt</a:t>
            </a:r>
            <a:endParaRPr dirty="0"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69283" marR="0" lvl="1" indent="-33464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dimensies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van </a:t>
            </a: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duurzame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ontwikkeling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1338566" marR="0" lvl="2" indent="-446188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⚬"/>
            </a:pP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Economisch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1338566" marR="0" lvl="2" indent="-446188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⚬"/>
            </a:pP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Ecologisch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1338566" marR="0" lvl="2" indent="-446188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⚬"/>
            </a:pP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Sociaal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8580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8580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580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</p:txBody>
      </p:sp>
      <p:sp>
        <p:nvSpPr>
          <p:cNvPr id="131" name="Google Shape;131;p3"/>
          <p:cNvSpPr/>
          <p:nvPr/>
        </p:nvSpPr>
        <p:spPr>
          <a:xfrm>
            <a:off x="-498589" y="3898940"/>
            <a:ext cx="8591188" cy="6106650"/>
          </a:xfrm>
          <a:custGeom>
            <a:avLst/>
            <a:gdLst/>
            <a:ahLst/>
            <a:cxnLst/>
            <a:rect l="l" t="t" r="r" b="b"/>
            <a:pathLst>
              <a:path w="8591188" h="6106650" extrusionOk="0">
                <a:moveTo>
                  <a:pt x="0" y="0"/>
                </a:moveTo>
                <a:lnTo>
                  <a:pt x="8591188" y="0"/>
                </a:lnTo>
                <a:lnTo>
                  <a:pt x="8591188" y="6106650"/>
                </a:lnTo>
                <a:lnTo>
                  <a:pt x="0" y="6106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380" b="-27275"/>
            </a:stretch>
          </a:blipFill>
          <a:ln>
            <a:noFill/>
          </a:ln>
        </p:spPr>
      </p:sp>
      <p:sp>
        <p:nvSpPr>
          <p:cNvPr id="132" name="Google Shape;132;p3"/>
          <p:cNvSpPr txBox="1"/>
          <p:nvPr/>
        </p:nvSpPr>
        <p:spPr>
          <a:xfrm>
            <a:off x="116109" y="477187"/>
            <a:ext cx="6908070" cy="214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86" b="1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SDG’s?!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15132213" y="8299874"/>
            <a:ext cx="2773522" cy="1705716"/>
          </a:xfrm>
          <a:custGeom>
            <a:avLst/>
            <a:gdLst/>
            <a:ahLst/>
            <a:cxnLst/>
            <a:rect l="l" t="t" r="r" b="b"/>
            <a:pathLst>
              <a:path w="2773522" h="1705716" extrusionOk="0">
                <a:moveTo>
                  <a:pt x="0" y="0"/>
                </a:moveTo>
                <a:lnTo>
                  <a:pt x="2773523" y="0"/>
                </a:lnTo>
                <a:lnTo>
                  <a:pt x="2773523" y="1705716"/>
                </a:lnTo>
                <a:lnTo>
                  <a:pt x="0" y="1705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38" name="Google Shape;138;p4"/>
          <p:cNvGrpSpPr/>
          <p:nvPr/>
        </p:nvGrpSpPr>
        <p:grpSpPr>
          <a:xfrm>
            <a:off x="-335318" y="-300770"/>
            <a:ext cx="3086099" cy="10937371"/>
            <a:chOff x="0" y="-38100"/>
            <a:chExt cx="812800" cy="2880625"/>
          </a:xfrm>
        </p:grpSpPr>
        <p:sp>
          <p:nvSpPr>
            <p:cNvPr id="139" name="Google Shape;139;p4"/>
            <p:cNvSpPr/>
            <p:nvPr/>
          </p:nvSpPr>
          <p:spPr>
            <a:xfrm>
              <a:off x="0" y="0"/>
              <a:ext cx="142217" cy="2842525"/>
            </a:xfrm>
            <a:custGeom>
              <a:avLst/>
              <a:gdLst/>
              <a:ahLst/>
              <a:cxnLst/>
              <a:rect l="l" t="t" r="r" b="b"/>
              <a:pathLst>
                <a:path w="142217" h="2842525" extrusionOk="0">
                  <a:moveTo>
                    <a:pt x="0" y="0"/>
                  </a:moveTo>
                  <a:lnTo>
                    <a:pt x="142217" y="0"/>
                  </a:lnTo>
                  <a:lnTo>
                    <a:pt x="142217" y="2842525"/>
                  </a:lnTo>
                  <a:lnTo>
                    <a:pt x="0" y="2842525"/>
                  </a:lnTo>
                  <a:close/>
                </a:path>
              </a:pathLst>
            </a:custGeom>
            <a:solidFill>
              <a:srgbClr val="5ABA48"/>
            </a:solidFill>
            <a:ln>
              <a:noFill/>
            </a:ln>
          </p:spPr>
        </p:sp>
        <p:sp>
          <p:nvSpPr>
            <p:cNvPr id="140" name="Google Shape;140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1028700" y="576923"/>
            <a:ext cx="13699730" cy="9133153"/>
          </a:xfrm>
          <a:custGeom>
            <a:avLst/>
            <a:gdLst/>
            <a:ahLst/>
            <a:cxnLst/>
            <a:rect l="l" t="t" r="r" b="b"/>
            <a:pathLst>
              <a:path w="13699730" h="9133153" extrusionOk="0">
                <a:moveTo>
                  <a:pt x="0" y="0"/>
                </a:moveTo>
                <a:lnTo>
                  <a:pt x="13699730" y="0"/>
                </a:lnTo>
                <a:lnTo>
                  <a:pt x="13699730" y="9133154"/>
                </a:lnTo>
                <a:lnTo>
                  <a:pt x="0" y="9133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15132213" y="8299874"/>
            <a:ext cx="2773522" cy="1705716"/>
          </a:xfrm>
          <a:custGeom>
            <a:avLst/>
            <a:gdLst/>
            <a:ahLst/>
            <a:cxnLst/>
            <a:rect l="l" t="t" r="r" b="b"/>
            <a:pathLst>
              <a:path w="2773522" h="1705716" extrusionOk="0">
                <a:moveTo>
                  <a:pt x="0" y="0"/>
                </a:moveTo>
                <a:lnTo>
                  <a:pt x="2773523" y="0"/>
                </a:lnTo>
                <a:lnTo>
                  <a:pt x="2773523" y="1705716"/>
                </a:lnTo>
                <a:lnTo>
                  <a:pt x="0" y="1705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47" name="Google Shape;147;p5"/>
          <p:cNvGrpSpPr/>
          <p:nvPr/>
        </p:nvGrpSpPr>
        <p:grpSpPr>
          <a:xfrm>
            <a:off x="-335318" y="-300770"/>
            <a:ext cx="6461361" cy="10937371"/>
            <a:chOff x="0" y="-38100"/>
            <a:chExt cx="1701758" cy="2880625"/>
          </a:xfrm>
        </p:grpSpPr>
        <p:sp>
          <p:nvSpPr>
            <p:cNvPr id="148" name="Google Shape;148;p5"/>
            <p:cNvSpPr/>
            <p:nvPr/>
          </p:nvSpPr>
          <p:spPr>
            <a:xfrm>
              <a:off x="0" y="0"/>
              <a:ext cx="1701758" cy="2842525"/>
            </a:xfrm>
            <a:custGeom>
              <a:avLst/>
              <a:gdLst/>
              <a:ahLst/>
              <a:cxnLst/>
              <a:rect l="l" t="t" r="r" b="b"/>
              <a:pathLst>
                <a:path w="1701758" h="2842525" extrusionOk="0">
                  <a:moveTo>
                    <a:pt x="0" y="0"/>
                  </a:moveTo>
                  <a:lnTo>
                    <a:pt x="1701758" y="0"/>
                  </a:lnTo>
                  <a:lnTo>
                    <a:pt x="1701758" y="2842525"/>
                  </a:lnTo>
                  <a:lnTo>
                    <a:pt x="0" y="2842525"/>
                  </a:lnTo>
                  <a:close/>
                </a:path>
              </a:pathLst>
            </a:custGeom>
            <a:solidFill>
              <a:srgbClr val="5ABA48"/>
            </a:solidFill>
            <a:ln>
              <a:noFill/>
            </a:ln>
          </p:spPr>
        </p:sp>
        <p:sp>
          <p:nvSpPr>
            <p:cNvPr id="149" name="Google Shape;149;p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5"/>
          <p:cNvSpPr txBox="1"/>
          <p:nvPr/>
        </p:nvSpPr>
        <p:spPr>
          <a:xfrm>
            <a:off x="-872249" y="130890"/>
            <a:ext cx="19668486" cy="27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85" b="1" dirty="0">
                <a:latin typeface="Bebas Neue"/>
                <a:ea typeface="Bebas Neue"/>
                <a:cs typeface="Bebas Neue"/>
                <a:sym typeface="Bebas Neue"/>
              </a:rPr>
              <a:t>SDG’s = </a:t>
            </a:r>
            <a:r>
              <a:rPr lang="en-US" sz="15285" b="1" i="0" u="none" strike="noStrike" cap="none" dirty="0" err="1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Universeel</a:t>
            </a:r>
            <a:endParaRPr dirty="0"/>
          </a:p>
        </p:txBody>
      </p:sp>
      <p:pic>
        <p:nvPicPr>
          <p:cNvPr id="1028" name="Picture 4" descr="Thuis Wereldbol Planeet - Gratis vectorafbeelding op Pixabay - Pixabay">
            <a:extLst>
              <a:ext uri="{FF2B5EF4-FFF2-40B4-BE49-F238E27FC236}">
                <a16:creationId xmlns:a16="http://schemas.microsoft.com/office/drawing/2014/main" id="{DEC52B78-6EFD-456E-B767-1EA3E2597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5" b="26119"/>
          <a:stretch/>
        </p:blipFill>
        <p:spPr bwMode="auto">
          <a:xfrm>
            <a:off x="3287712" y="2929990"/>
            <a:ext cx="6454888" cy="59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Google Shape;151;p5"/>
          <p:cNvSpPr txBox="1"/>
          <p:nvPr/>
        </p:nvSpPr>
        <p:spPr>
          <a:xfrm>
            <a:off x="9381756" y="3331754"/>
            <a:ext cx="8664148" cy="467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69283" marR="0" lvl="1" indent="-33464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Niet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enkel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Globale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Zuiden</a:t>
            </a:r>
            <a:endParaRPr dirty="0"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69283" marR="0" lvl="1" indent="-33464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Over de hele </a:t>
            </a:r>
            <a:r>
              <a:rPr lang="en-US" sz="30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wereld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69283" marR="0" lvl="1" indent="-33464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SDG dashboard: </a:t>
            </a:r>
            <a:endParaRPr dirty="0"/>
          </a:p>
          <a:p>
            <a:pPr marL="1338566" marR="0" lvl="2" indent="-446188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⚬"/>
            </a:pP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https://dashboards.sdgindex.org/map</a:t>
            </a:r>
            <a:r>
              <a:rPr lang="en-US" sz="30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/>
          <p:nvPr/>
        </p:nvSpPr>
        <p:spPr>
          <a:xfrm>
            <a:off x="16467421" y="9121026"/>
            <a:ext cx="1438315" cy="884563"/>
          </a:xfrm>
          <a:custGeom>
            <a:avLst/>
            <a:gdLst/>
            <a:ahLst/>
            <a:cxnLst/>
            <a:rect l="l" t="t" r="r" b="b"/>
            <a:pathLst>
              <a:path w="1438315" h="884563" extrusionOk="0">
                <a:moveTo>
                  <a:pt x="0" y="0"/>
                </a:moveTo>
                <a:lnTo>
                  <a:pt x="1438315" y="0"/>
                </a:lnTo>
                <a:lnTo>
                  <a:pt x="1438315" y="884564"/>
                </a:lnTo>
                <a:lnTo>
                  <a:pt x="0" y="88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8" name="Google Shape;158;p6"/>
          <p:cNvSpPr txBox="1"/>
          <p:nvPr/>
        </p:nvSpPr>
        <p:spPr>
          <a:xfrm>
            <a:off x="896743" y="1953364"/>
            <a:ext cx="15443648" cy="7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91627" marR="0" lvl="1" indent="-29581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Char char="•"/>
            </a:pPr>
            <a:r>
              <a:rPr lang="en-US" sz="2740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</a:t>
            </a:r>
            <a:r>
              <a:rPr lang="en-US" sz="274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1</a:t>
            </a:r>
            <a:endParaRPr dirty="0"/>
          </a:p>
          <a:p>
            <a:pPr marL="1183254" marR="0" lvl="2" indent="-39441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Char char="⚬"/>
            </a:pP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Welk land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staat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het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hoogst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de SDG ranking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waarom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endParaRPr dirty="0"/>
          </a:p>
          <a:p>
            <a:pPr marL="591627" marR="0" lvl="1" indent="-29581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Char char="•"/>
            </a:pPr>
            <a:r>
              <a:rPr lang="en-US" sz="2740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</a:t>
            </a:r>
            <a:r>
              <a:rPr lang="en-US" sz="274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 </a:t>
            </a:r>
            <a:endParaRPr dirty="0"/>
          </a:p>
          <a:p>
            <a:pPr marL="1183254" marR="0" lvl="2" indent="-39441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Char char="⚬"/>
            </a:pP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Welk land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staat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het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laagst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de SDG ranking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waarom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endParaRPr dirty="0"/>
          </a:p>
          <a:p>
            <a:pPr marL="591627" marR="0" lvl="1" indent="-29581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Char char="•"/>
            </a:pPr>
            <a:r>
              <a:rPr lang="en-US" sz="2740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</a:t>
            </a:r>
            <a:r>
              <a:rPr lang="en-US" sz="274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3 </a:t>
            </a:r>
            <a:endParaRPr dirty="0"/>
          </a:p>
          <a:p>
            <a:pPr marL="1183254" marR="0" lvl="2" indent="-39441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Char char="⚬"/>
            </a:pP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welke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plaats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bevindt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België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zich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de ranking?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Hoeveel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SDG’s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hebben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we al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bereikt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dirty="0"/>
          </a:p>
          <a:p>
            <a:pPr marL="591627" marR="0" lvl="1" indent="-29581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Char char="•"/>
            </a:pPr>
            <a:r>
              <a:rPr lang="en-US" sz="2740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</a:t>
            </a:r>
            <a:r>
              <a:rPr lang="en-US" sz="274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4 </a:t>
            </a:r>
            <a:endParaRPr dirty="0"/>
          </a:p>
          <a:p>
            <a:pPr marL="1183254" marR="0" lvl="2" indent="-39441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Char char="⚬"/>
            </a:pP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Met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welke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SDG’s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moet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België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dringend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aan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slag? </a:t>
            </a:r>
            <a:endParaRPr dirty="0"/>
          </a:p>
          <a:p>
            <a:pPr marL="591627" marR="0" lvl="1" indent="-29581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Char char="•"/>
            </a:pPr>
            <a:r>
              <a:rPr lang="en-US" sz="2740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</a:t>
            </a:r>
            <a:r>
              <a:rPr lang="en-US" sz="274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5</a:t>
            </a:r>
            <a:endParaRPr dirty="0"/>
          </a:p>
          <a:p>
            <a:pPr marL="1183254" marR="0" lvl="2" indent="-39441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Char char="⚬"/>
            </a:pP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Wat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betekent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spillover score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hoeveel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bedraagt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deze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voor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België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dirty="0"/>
          </a:p>
          <a:p>
            <a:pPr marL="591627" marR="0" lvl="1" indent="-29581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Char char="•"/>
            </a:pPr>
            <a:r>
              <a:rPr lang="en-US" sz="2740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</a:t>
            </a:r>
            <a:r>
              <a:rPr lang="en-US" sz="274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6 </a:t>
            </a:r>
            <a:endParaRPr dirty="0"/>
          </a:p>
          <a:p>
            <a:pPr marL="1183254" marR="0" lvl="2" indent="-39441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Char char="⚬"/>
            </a:pP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Wat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kan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België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leren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van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zijn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buurland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Duitsland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endParaRPr dirty="0"/>
          </a:p>
          <a:p>
            <a:pPr marL="591627" marR="0" lvl="1" indent="-29581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Char char="•"/>
            </a:pPr>
            <a:r>
              <a:rPr lang="en-US" sz="2740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</a:t>
            </a:r>
            <a:r>
              <a:rPr lang="en-US" sz="274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7</a:t>
            </a:r>
            <a:endParaRPr dirty="0"/>
          </a:p>
          <a:p>
            <a:pPr marL="1183254" marR="0" lvl="2" indent="-39441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Char char="⚬"/>
            </a:pP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Waar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bevindt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het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merendeel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van de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Afrikaanse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landen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zich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de ranking? Wat </a:t>
            </a:r>
            <a:r>
              <a:rPr lang="en-US" sz="274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valt</a:t>
            </a:r>
            <a:r>
              <a:rPr lang="en-US" sz="274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op?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4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-188484" y="-144169"/>
            <a:ext cx="18094220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0" b="1" dirty="0" err="1">
                <a:latin typeface="Bebas Neue"/>
                <a:ea typeface="Bebas Neue"/>
                <a:cs typeface="Bebas Neue"/>
                <a:sym typeface="Bebas Neue"/>
              </a:rPr>
              <a:t>V</a:t>
            </a:r>
            <a:r>
              <a:rPr lang="en-US" sz="13000" b="1" i="0" u="none" strike="noStrike" cap="none" dirty="0" err="1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erken</a:t>
            </a:r>
            <a:r>
              <a:rPr lang="en-US" sz="13000" b="1" i="0" u="none" strike="noStrike" cap="none" dirty="0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 het dashboard</a:t>
            </a:r>
            <a:endParaRPr sz="13000" dirty="0"/>
          </a:p>
        </p:txBody>
      </p:sp>
      <p:grpSp>
        <p:nvGrpSpPr>
          <p:cNvPr id="160" name="Google Shape;160;p6"/>
          <p:cNvGrpSpPr/>
          <p:nvPr/>
        </p:nvGrpSpPr>
        <p:grpSpPr>
          <a:xfrm>
            <a:off x="-335318" y="-300770"/>
            <a:ext cx="3086099" cy="10937371"/>
            <a:chOff x="0" y="-38100"/>
            <a:chExt cx="812800" cy="2880625"/>
          </a:xfrm>
        </p:grpSpPr>
        <p:sp>
          <p:nvSpPr>
            <p:cNvPr id="161" name="Google Shape;161;p6"/>
            <p:cNvSpPr/>
            <p:nvPr/>
          </p:nvSpPr>
          <p:spPr>
            <a:xfrm>
              <a:off x="0" y="0"/>
              <a:ext cx="142217" cy="2842525"/>
            </a:xfrm>
            <a:custGeom>
              <a:avLst/>
              <a:gdLst/>
              <a:ahLst/>
              <a:cxnLst/>
              <a:rect l="l" t="t" r="r" b="b"/>
              <a:pathLst>
                <a:path w="142217" h="2842525" extrusionOk="0">
                  <a:moveTo>
                    <a:pt x="0" y="0"/>
                  </a:moveTo>
                  <a:lnTo>
                    <a:pt x="142217" y="0"/>
                  </a:lnTo>
                  <a:lnTo>
                    <a:pt x="142217" y="2842525"/>
                  </a:lnTo>
                  <a:lnTo>
                    <a:pt x="0" y="2842525"/>
                  </a:lnTo>
                  <a:close/>
                </a:path>
              </a:pathLst>
            </a:custGeom>
            <a:solidFill>
              <a:srgbClr val="5ABA48"/>
            </a:solidFill>
            <a:ln>
              <a:noFill/>
            </a:ln>
          </p:spPr>
        </p:sp>
        <p:sp>
          <p:nvSpPr>
            <p:cNvPr id="162" name="Google Shape;162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16467421" y="9121026"/>
            <a:ext cx="1438315" cy="884563"/>
          </a:xfrm>
          <a:custGeom>
            <a:avLst/>
            <a:gdLst/>
            <a:ahLst/>
            <a:cxnLst/>
            <a:rect l="l" t="t" r="r" b="b"/>
            <a:pathLst>
              <a:path w="1438315" h="884563" extrusionOk="0">
                <a:moveTo>
                  <a:pt x="0" y="0"/>
                </a:moveTo>
                <a:lnTo>
                  <a:pt x="1438315" y="0"/>
                </a:lnTo>
                <a:lnTo>
                  <a:pt x="1438315" y="884564"/>
                </a:lnTo>
                <a:lnTo>
                  <a:pt x="0" y="88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8" name="Google Shape;168;p7"/>
          <p:cNvSpPr txBox="1"/>
          <p:nvPr/>
        </p:nvSpPr>
        <p:spPr>
          <a:xfrm>
            <a:off x="-631864" y="-273720"/>
            <a:ext cx="18994765" cy="238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0" b="1" dirty="0" err="1">
                <a:latin typeface="Bebas Neue"/>
                <a:ea typeface="Bebas Neue"/>
                <a:cs typeface="Bebas Neue"/>
                <a:sym typeface="Bebas Neue"/>
              </a:rPr>
              <a:t>T</a:t>
            </a:r>
            <a:r>
              <a:rPr lang="en-US" sz="13000" b="1" i="0" u="none" strike="noStrike" cap="none" dirty="0" err="1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oelichting</a:t>
            </a:r>
            <a:r>
              <a:rPr lang="en-US" sz="13000" b="1" i="0" u="none" strike="noStrike" cap="none" dirty="0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13000" b="1" i="0" u="none" strike="noStrike" cap="none" dirty="0" err="1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opdracht</a:t>
            </a:r>
            <a:endParaRPr sz="13000" dirty="0"/>
          </a:p>
        </p:txBody>
      </p:sp>
      <p:grpSp>
        <p:nvGrpSpPr>
          <p:cNvPr id="169" name="Google Shape;169;p7"/>
          <p:cNvGrpSpPr/>
          <p:nvPr/>
        </p:nvGrpSpPr>
        <p:grpSpPr>
          <a:xfrm>
            <a:off x="-440053" y="-325186"/>
            <a:ext cx="3086099" cy="10937371"/>
            <a:chOff x="0" y="-38100"/>
            <a:chExt cx="812800" cy="2880625"/>
          </a:xfrm>
        </p:grpSpPr>
        <p:sp>
          <p:nvSpPr>
            <p:cNvPr id="170" name="Google Shape;170;p7"/>
            <p:cNvSpPr/>
            <p:nvPr/>
          </p:nvSpPr>
          <p:spPr>
            <a:xfrm>
              <a:off x="0" y="0"/>
              <a:ext cx="142217" cy="2842525"/>
            </a:xfrm>
            <a:custGeom>
              <a:avLst/>
              <a:gdLst/>
              <a:ahLst/>
              <a:cxnLst/>
              <a:rect l="l" t="t" r="r" b="b"/>
              <a:pathLst>
                <a:path w="142217" h="2842525" extrusionOk="0">
                  <a:moveTo>
                    <a:pt x="0" y="0"/>
                  </a:moveTo>
                  <a:lnTo>
                    <a:pt x="142217" y="0"/>
                  </a:lnTo>
                  <a:lnTo>
                    <a:pt x="142217" y="2842525"/>
                  </a:lnTo>
                  <a:lnTo>
                    <a:pt x="0" y="2842525"/>
                  </a:lnTo>
                  <a:close/>
                </a:path>
              </a:pathLst>
            </a:custGeom>
            <a:solidFill>
              <a:srgbClr val="F8C218"/>
            </a:solidFill>
            <a:ln>
              <a:noFill/>
            </a:ln>
          </p:spPr>
        </p:sp>
        <p:sp>
          <p:nvSpPr>
            <p:cNvPr id="171" name="Google Shape;171;p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7"/>
          <p:cNvSpPr txBox="1"/>
          <p:nvPr/>
        </p:nvSpPr>
        <p:spPr>
          <a:xfrm>
            <a:off x="1263617" y="1968385"/>
            <a:ext cx="15203804" cy="863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6135" marR="0" lvl="1" indent="-263067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Arial"/>
              <a:buChar char="•"/>
            </a:pPr>
            <a:r>
              <a:rPr lang="en-US" sz="2436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Stap</a:t>
            </a:r>
            <a:r>
              <a:rPr lang="en-US" sz="2436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1</a:t>
            </a:r>
            <a:endParaRPr dirty="0"/>
          </a:p>
          <a:p>
            <a:pPr marL="1052270" marR="0" lvl="2" indent="-350756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Arial"/>
              <a:buChar char="⚬"/>
            </a:pP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Elke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verdiept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zich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</a:t>
            </a:r>
            <a:r>
              <a:rPr lang="en-US" sz="2436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XX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SDG’s. </a:t>
            </a:r>
            <a:endParaRPr dirty="0"/>
          </a:p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26135" marR="0" lvl="1" indent="-263067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Arial"/>
              <a:buChar char="•"/>
            </a:pPr>
            <a:r>
              <a:rPr lang="en-US" sz="2436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Stap</a:t>
            </a:r>
            <a:r>
              <a:rPr lang="en-US" sz="2436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  <a:endParaRPr dirty="0"/>
          </a:p>
          <a:p>
            <a:pPr marL="1052270" marR="0" lvl="2" indent="-350756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Arial"/>
              <a:buChar char="⚬"/>
            </a:pP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Elke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zoekt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een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goed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voorbeeld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van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een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initiatief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</a:t>
            </a:r>
            <a:r>
              <a:rPr lang="en-US" sz="2436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XX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die de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toegewezen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SDG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weerspiegelt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(1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voorbeeld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per SDG).</a:t>
            </a:r>
            <a:endParaRPr dirty="0"/>
          </a:p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26135" marR="0" lvl="1" indent="-263067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Arial"/>
              <a:buChar char="•"/>
            </a:pPr>
            <a:r>
              <a:rPr lang="en-US" sz="2436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Stap</a:t>
            </a:r>
            <a:r>
              <a:rPr lang="en-US" sz="2436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3</a:t>
            </a:r>
            <a:endParaRPr dirty="0"/>
          </a:p>
          <a:p>
            <a:pPr marL="1052270" marR="0" lvl="2" indent="-350756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Arial"/>
              <a:buChar char="⚬"/>
            </a:pP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lid van de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routeplanner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zorgt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ervoor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verschillende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stops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een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mooie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wandeling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vormen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26135" marR="0" lvl="1" indent="-263067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Arial"/>
              <a:buChar char="•"/>
            </a:pPr>
            <a:r>
              <a:rPr lang="en-US" sz="2436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Stap</a:t>
            </a:r>
            <a:r>
              <a:rPr lang="en-US" sz="2436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4 </a:t>
            </a:r>
            <a:endParaRPr dirty="0"/>
          </a:p>
          <a:p>
            <a:pPr marL="1052270" marR="0" lvl="2" indent="-350756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Arial"/>
              <a:buChar char="⚬"/>
            </a:pP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voorbeelden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worden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de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diepte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uitgewerkt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26135" marR="0" lvl="1" indent="-263067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Arial"/>
              <a:buChar char="•"/>
            </a:pPr>
            <a:r>
              <a:rPr lang="en-US" sz="2436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Stap</a:t>
            </a:r>
            <a:r>
              <a:rPr lang="en-US" sz="2436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5 </a:t>
            </a:r>
            <a:endParaRPr dirty="0"/>
          </a:p>
          <a:p>
            <a:pPr marL="1052270" marR="0" lvl="2" indent="-350756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Arial"/>
              <a:buChar char="⚬"/>
            </a:pP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gaan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wandelen</a:t>
            </a:r>
            <a:r>
              <a:rPr lang="en-US" sz="24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/>
          </a:p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16467421" y="9121026"/>
            <a:ext cx="1438315" cy="884563"/>
          </a:xfrm>
          <a:custGeom>
            <a:avLst/>
            <a:gdLst/>
            <a:ahLst/>
            <a:cxnLst/>
            <a:rect l="l" t="t" r="r" b="b"/>
            <a:pathLst>
              <a:path w="1438315" h="884563" extrusionOk="0">
                <a:moveTo>
                  <a:pt x="0" y="0"/>
                </a:moveTo>
                <a:lnTo>
                  <a:pt x="1438315" y="0"/>
                </a:lnTo>
                <a:lnTo>
                  <a:pt x="1438315" y="884564"/>
                </a:lnTo>
                <a:lnTo>
                  <a:pt x="0" y="88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78" name="Google Shape;178;p8"/>
          <p:cNvGrpSpPr/>
          <p:nvPr/>
        </p:nvGrpSpPr>
        <p:grpSpPr>
          <a:xfrm>
            <a:off x="-335318" y="-300770"/>
            <a:ext cx="6985764" cy="10937371"/>
            <a:chOff x="0" y="-38100"/>
            <a:chExt cx="1839872" cy="2880625"/>
          </a:xfrm>
        </p:grpSpPr>
        <p:sp>
          <p:nvSpPr>
            <p:cNvPr id="179" name="Google Shape;179;p8"/>
            <p:cNvSpPr/>
            <p:nvPr/>
          </p:nvSpPr>
          <p:spPr>
            <a:xfrm>
              <a:off x="0" y="0"/>
              <a:ext cx="1839872" cy="2842525"/>
            </a:xfrm>
            <a:custGeom>
              <a:avLst/>
              <a:gdLst/>
              <a:ahLst/>
              <a:cxnLst/>
              <a:rect l="l" t="t" r="r" b="b"/>
              <a:pathLst>
                <a:path w="1839872" h="2842525" extrusionOk="0">
                  <a:moveTo>
                    <a:pt x="0" y="0"/>
                  </a:moveTo>
                  <a:lnTo>
                    <a:pt x="1839872" y="0"/>
                  </a:lnTo>
                  <a:lnTo>
                    <a:pt x="1839872" y="2842525"/>
                  </a:lnTo>
                  <a:lnTo>
                    <a:pt x="0" y="2842525"/>
                  </a:lnTo>
                  <a:close/>
                </a:path>
              </a:pathLst>
            </a:custGeom>
            <a:solidFill>
              <a:srgbClr val="F8C218"/>
            </a:solidFill>
            <a:ln>
              <a:noFill/>
            </a:ln>
          </p:spPr>
        </p:sp>
        <p:sp>
          <p:nvSpPr>
            <p:cNvPr id="180" name="Google Shape;180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8"/>
          <p:cNvSpPr txBox="1"/>
          <p:nvPr/>
        </p:nvSpPr>
        <p:spPr>
          <a:xfrm>
            <a:off x="617359" y="706058"/>
            <a:ext cx="5080410" cy="233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85" b="1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stap 1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7088218" y="379424"/>
            <a:ext cx="10433688" cy="871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Verdeling</a:t>
            </a:r>
            <a:r>
              <a:rPr lang="en-US" sz="2636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SDG’s per </a:t>
            </a:r>
            <a:r>
              <a:rPr lang="en-US" sz="2636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</a:t>
            </a:r>
            <a:r>
              <a:rPr lang="en-US" sz="2636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1: SDG </a:t>
            </a:r>
            <a:r>
              <a:rPr lang="en-US" sz="2636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XX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r>
              <a:rPr lang="en-US" sz="2636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XX</a:t>
            </a:r>
            <a:endParaRPr dirty="0"/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2: SDG </a:t>
            </a:r>
            <a:r>
              <a:rPr lang="en-US" sz="2636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XX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r>
              <a:rPr lang="en-US" sz="2636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XX</a:t>
            </a:r>
            <a:endParaRPr dirty="0"/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XX</a:t>
            </a:r>
            <a:endParaRPr lang="en-US" dirty="0">
              <a:ea typeface="Open Sans"/>
            </a:endParaRPr>
          </a:p>
          <a:p>
            <a:pPr marL="759085" marR="0" lvl="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36"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Bepaal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wie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routeplanner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</a:t>
            </a:r>
            <a:endParaRPr dirty="0"/>
          </a:p>
          <a:p>
            <a:pPr marL="0" marR="0" lvl="0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Gebruik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1 laptop, tablet, ... per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groepje</a:t>
            </a: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Gebruik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toegewezen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bronnen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Timing: </a:t>
            </a:r>
            <a:r>
              <a:rPr lang="en-US" sz="2636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XX (</a:t>
            </a:r>
            <a:r>
              <a:rPr lang="en-US" sz="2636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voor</a:t>
            </a:r>
            <a:r>
              <a:rPr lang="en-US" sz="2636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2 SDG’s </a:t>
            </a:r>
            <a:r>
              <a:rPr lang="en-US" sz="2636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ongeveer</a:t>
            </a:r>
            <a:r>
              <a:rPr lang="en-US" sz="2636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15 min.)</a:t>
            </a:r>
            <a:endParaRPr dirty="0"/>
          </a:p>
        </p:txBody>
      </p:sp>
      <p:sp>
        <p:nvSpPr>
          <p:cNvPr id="183" name="Google Shape;183;p8"/>
          <p:cNvSpPr txBox="1"/>
          <p:nvPr/>
        </p:nvSpPr>
        <p:spPr>
          <a:xfrm>
            <a:off x="617358" y="3231378"/>
            <a:ext cx="5381659" cy="321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87" b="1" i="0" u="none" strike="noStrike" cap="none" dirty="0" err="1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Verkenning</a:t>
            </a:r>
            <a:r>
              <a:rPr lang="en-US" sz="8787" b="1" i="0" u="none" strike="noStrike" cap="none" dirty="0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 SDG’s</a:t>
            </a:r>
            <a:endParaRPr dirty="0"/>
          </a:p>
        </p:txBody>
      </p:sp>
      <p:sp>
        <p:nvSpPr>
          <p:cNvPr id="184" name="Google Shape;184;p8"/>
          <p:cNvSpPr/>
          <p:nvPr/>
        </p:nvSpPr>
        <p:spPr>
          <a:xfrm>
            <a:off x="12305062" y="1241164"/>
            <a:ext cx="5385215" cy="3590143"/>
          </a:xfrm>
          <a:custGeom>
            <a:avLst/>
            <a:gdLst/>
            <a:ahLst/>
            <a:cxnLst/>
            <a:rect l="l" t="t" r="r" b="b"/>
            <a:pathLst>
              <a:path w="5385215" h="3590143" extrusionOk="0">
                <a:moveTo>
                  <a:pt x="0" y="0"/>
                </a:moveTo>
                <a:lnTo>
                  <a:pt x="5385215" y="0"/>
                </a:lnTo>
                <a:lnTo>
                  <a:pt x="5385215" y="3590144"/>
                </a:lnTo>
                <a:lnTo>
                  <a:pt x="0" y="3590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/>
          <p:nvPr/>
        </p:nvSpPr>
        <p:spPr>
          <a:xfrm>
            <a:off x="16467421" y="9121026"/>
            <a:ext cx="1438315" cy="884563"/>
          </a:xfrm>
          <a:custGeom>
            <a:avLst/>
            <a:gdLst/>
            <a:ahLst/>
            <a:cxnLst/>
            <a:rect l="l" t="t" r="r" b="b"/>
            <a:pathLst>
              <a:path w="1438315" h="884563" extrusionOk="0">
                <a:moveTo>
                  <a:pt x="0" y="0"/>
                </a:moveTo>
                <a:lnTo>
                  <a:pt x="1438315" y="0"/>
                </a:lnTo>
                <a:lnTo>
                  <a:pt x="1438315" y="884564"/>
                </a:lnTo>
                <a:lnTo>
                  <a:pt x="0" y="88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94" name="Google Shape;194;p9"/>
          <p:cNvGrpSpPr/>
          <p:nvPr/>
        </p:nvGrpSpPr>
        <p:grpSpPr>
          <a:xfrm>
            <a:off x="-335318" y="-300770"/>
            <a:ext cx="6985764" cy="10937371"/>
            <a:chOff x="0" y="-38100"/>
            <a:chExt cx="1839872" cy="2880625"/>
          </a:xfrm>
        </p:grpSpPr>
        <p:sp>
          <p:nvSpPr>
            <p:cNvPr id="195" name="Google Shape;195;p9"/>
            <p:cNvSpPr/>
            <p:nvPr/>
          </p:nvSpPr>
          <p:spPr>
            <a:xfrm>
              <a:off x="0" y="0"/>
              <a:ext cx="1839872" cy="2842525"/>
            </a:xfrm>
            <a:custGeom>
              <a:avLst/>
              <a:gdLst/>
              <a:ahLst/>
              <a:cxnLst/>
              <a:rect l="l" t="t" r="r" b="b"/>
              <a:pathLst>
                <a:path w="1839872" h="2842525" extrusionOk="0">
                  <a:moveTo>
                    <a:pt x="0" y="0"/>
                  </a:moveTo>
                  <a:lnTo>
                    <a:pt x="1839872" y="0"/>
                  </a:lnTo>
                  <a:lnTo>
                    <a:pt x="1839872" y="2842525"/>
                  </a:lnTo>
                  <a:lnTo>
                    <a:pt x="0" y="2842525"/>
                  </a:lnTo>
                  <a:close/>
                </a:path>
              </a:pathLst>
            </a:custGeom>
            <a:solidFill>
              <a:srgbClr val="F8C218"/>
            </a:solidFill>
            <a:ln>
              <a:noFill/>
            </a:ln>
          </p:spPr>
        </p:sp>
        <p:sp>
          <p:nvSpPr>
            <p:cNvPr id="196" name="Google Shape;196;p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9"/>
          <p:cNvSpPr txBox="1"/>
          <p:nvPr/>
        </p:nvSpPr>
        <p:spPr>
          <a:xfrm>
            <a:off x="617359" y="706058"/>
            <a:ext cx="5080410" cy="233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85" b="1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stap 2</a:t>
            </a:r>
            <a:endParaRPr/>
          </a:p>
        </p:txBody>
      </p:sp>
      <p:sp>
        <p:nvSpPr>
          <p:cNvPr id="198" name="Google Shape;198;p9"/>
          <p:cNvSpPr txBox="1"/>
          <p:nvPr/>
        </p:nvSpPr>
        <p:spPr>
          <a:xfrm>
            <a:off x="7088218" y="876300"/>
            <a:ext cx="10433688" cy="974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Voorbeelden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kunnen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gaan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van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lokale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handelaars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tot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stadsgebouwen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tot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initiatieven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die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inwoners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nemen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enz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Voorbeelden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Hasselt</a:t>
            </a:r>
            <a:endParaRPr dirty="0"/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Sint-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Vincentius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(SDG 2: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honger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endParaRPr dirty="0"/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Let’s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tok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(SDG 11: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duurzame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steden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gemeenschappen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endParaRPr dirty="0"/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Albertkanaal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(SDG 14: lever in het water)</a:t>
            </a:r>
            <a:endParaRPr dirty="0"/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Lento (SDG 15: </a:t>
            </a:r>
            <a:r>
              <a:rPr lang="en-US" sz="2636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leven</a:t>
            </a: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op het land)</a:t>
            </a:r>
            <a:endParaRPr dirty="0"/>
          </a:p>
          <a:p>
            <a:pPr marL="1138627" marR="0" lvl="2" indent="-379542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⚬"/>
            </a:pP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...</a:t>
            </a:r>
            <a:endParaRPr dirty="0"/>
          </a:p>
          <a:p>
            <a:pPr marL="0" marR="0" lvl="0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69314" marR="0" lvl="1" indent="-284657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6"/>
              <a:buFont typeface="Arial"/>
              <a:buChar char="•"/>
            </a:pPr>
            <a:r>
              <a:rPr lang="en-US" sz="2636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Timing: </a:t>
            </a:r>
            <a:r>
              <a:rPr lang="en-US" sz="2636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XX (20 min. per SDG)</a:t>
            </a:r>
            <a:endParaRPr dirty="0"/>
          </a:p>
          <a:p>
            <a:pPr marL="0" marR="0" lvl="0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79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9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9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6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141020" y="3228380"/>
            <a:ext cx="6033087" cy="321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87" b="1" i="0" u="none" strike="noStrike" cap="none" dirty="0" err="1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Lokale</a:t>
            </a:r>
            <a:r>
              <a:rPr lang="en-US" sz="8787" b="1" i="0" u="none" strike="noStrike" cap="none" dirty="0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8787" b="1" i="0" u="none" strike="noStrike" cap="none" dirty="0" err="1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voorbeelden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775</Words>
  <Application>Microsoft Office PowerPoint</Application>
  <PresentationFormat>Aangepast</PresentationFormat>
  <Paragraphs>168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Bebas Neue</vt:lpstr>
      <vt:lpstr>Open Sans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BOOSTEN Lotte</dc:creator>
  <cp:lastModifiedBy>ADRIAENSENS Charlotte</cp:lastModifiedBy>
  <cp:revision>2</cp:revision>
  <dcterms:created xsi:type="dcterms:W3CDTF">2006-08-16T00:00:00Z</dcterms:created>
  <dcterms:modified xsi:type="dcterms:W3CDTF">2023-10-24T13:38:11Z</dcterms:modified>
</cp:coreProperties>
</file>